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51120675" cy="38520688"/>
  <p:notesSz cx="6858000" cy="9144000"/>
  <p:defaultTextStyle>
    <a:defPPr>
      <a:defRPr lang="en-US"/>
    </a:defPPr>
    <a:lvl1pPr marL="0" algn="l" defTabSz="4301655" rtl="0" eaLnBrk="1" latinLnBrk="0" hangingPunct="1">
      <a:defRPr sz="8470" kern="1200">
        <a:solidFill>
          <a:schemeClr val="tx1"/>
        </a:solidFill>
        <a:latin typeface="+mn-lt"/>
        <a:ea typeface="+mn-ea"/>
        <a:cs typeface="+mn-cs"/>
      </a:defRPr>
    </a:lvl1pPr>
    <a:lvl2pPr marL="2150828" algn="l" defTabSz="4301655" rtl="0" eaLnBrk="1" latinLnBrk="0" hangingPunct="1">
      <a:defRPr sz="8470" kern="1200">
        <a:solidFill>
          <a:schemeClr val="tx1"/>
        </a:solidFill>
        <a:latin typeface="+mn-lt"/>
        <a:ea typeface="+mn-ea"/>
        <a:cs typeface="+mn-cs"/>
      </a:defRPr>
    </a:lvl2pPr>
    <a:lvl3pPr marL="4301655" algn="l" defTabSz="4301655" rtl="0" eaLnBrk="1" latinLnBrk="0" hangingPunct="1">
      <a:defRPr sz="8470" kern="1200">
        <a:solidFill>
          <a:schemeClr val="tx1"/>
        </a:solidFill>
        <a:latin typeface="+mn-lt"/>
        <a:ea typeface="+mn-ea"/>
        <a:cs typeface="+mn-cs"/>
      </a:defRPr>
    </a:lvl3pPr>
    <a:lvl4pPr marL="6452487" algn="l" defTabSz="4301655" rtl="0" eaLnBrk="1" latinLnBrk="0" hangingPunct="1">
      <a:defRPr sz="8470" kern="1200">
        <a:solidFill>
          <a:schemeClr val="tx1"/>
        </a:solidFill>
        <a:latin typeface="+mn-lt"/>
        <a:ea typeface="+mn-ea"/>
        <a:cs typeface="+mn-cs"/>
      </a:defRPr>
    </a:lvl4pPr>
    <a:lvl5pPr marL="8603315" algn="l" defTabSz="4301655" rtl="0" eaLnBrk="1" latinLnBrk="0" hangingPunct="1">
      <a:defRPr sz="8470" kern="1200">
        <a:solidFill>
          <a:schemeClr val="tx1"/>
        </a:solidFill>
        <a:latin typeface="+mn-lt"/>
        <a:ea typeface="+mn-ea"/>
        <a:cs typeface="+mn-cs"/>
      </a:defRPr>
    </a:lvl5pPr>
    <a:lvl6pPr marL="10754143" algn="l" defTabSz="4301655" rtl="0" eaLnBrk="1" latinLnBrk="0" hangingPunct="1">
      <a:defRPr sz="8470" kern="1200">
        <a:solidFill>
          <a:schemeClr val="tx1"/>
        </a:solidFill>
        <a:latin typeface="+mn-lt"/>
        <a:ea typeface="+mn-ea"/>
        <a:cs typeface="+mn-cs"/>
      </a:defRPr>
    </a:lvl6pPr>
    <a:lvl7pPr marL="12904970" algn="l" defTabSz="4301655" rtl="0" eaLnBrk="1" latinLnBrk="0" hangingPunct="1">
      <a:defRPr sz="8470" kern="1200">
        <a:solidFill>
          <a:schemeClr val="tx1"/>
        </a:solidFill>
        <a:latin typeface="+mn-lt"/>
        <a:ea typeface="+mn-ea"/>
        <a:cs typeface="+mn-cs"/>
      </a:defRPr>
    </a:lvl7pPr>
    <a:lvl8pPr marL="15055802" algn="l" defTabSz="4301655" rtl="0" eaLnBrk="1" latinLnBrk="0" hangingPunct="1">
      <a:defRPr sz="8470" kern="1200">
        <a:solidFill>
          <a:schemeClr val="tx1"/>
        </a:solidFill>
        <a:latin typeface="+mn-lt"/>
        <a:ea typeface="+mn-ea"/>
        <a:cs typeface="+mn-cs"/>
      </a:defRPr>
    </a:lvl8pPr>
    <a:lvl9pPr marL="17206630" algn="l" defTabSz="4301655" rtl="0" eaLnBrk="1" latinLnBrk="0" hangingPunct="1">
      <a:defRPr sz="847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133" userDrawn="1">
          <p15:clr>
            <a:srgbClr val="A4A3A4"/>
          </p15:clr>
        </p15:guide>
        <p15:guide id="2" pos="15149" userDrawn="1">
          <p15:clr>
            <a:srgbClr val="A4A3A4"/>
          </p15:clr>
        </p15:guide>
        <p15:guide id="3" pos="165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5C81"/>
    <a:srgbClr val="C6ACC9"/>
    <a:srgbClr val="FFDCDE"/>
    <a:srgbClr val="C1C0A8"/>
    <a:srgbClr val="FDDCFF"/>
    <a:srgbClr val="FFFDDC"/>
    <a:srgbClr val="FFE4DC"/>
    <a:srgbClr val="D0B6B8"/>
    <a:srgbClr val="FFDCDD"/>
    <a:srgbClr val="DDC7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88"/>
    <p:restoredTop sz="94631"/>
  </p:normalViewPr>
  <p:slideViewPr>
    <p:cSldViewPr snapToGrid="0" snapToObjects="1">
      <p:cViewPr>
        <p:scale>
          <a:sx n="44" d="100"/>
          <a:sy n="44" d="100"/>
        </p:scale>
        <p:origin x="-5696" y="-1280"/>
      </p:cViewPr>
      <p:guideLst>
        <p:guide orient="horz" pos="12133"/>
        <p:guide pos="15149"/>
        <p:guide pos="165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8AACD-46DD-D948-92C9-7A9AC02C1491}" type="datetimeFigureOut">
              <a:rPr lang="en-US" smtClean="0"/>
              <a:t>3/13/17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81125" y="1143000"/>
            <a:ext cx="40957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A9AE53-F876-5D40-81DF-6470EC811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42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301655" rtl="0" eaLnBrk="1" latinLnBrk="0" hangingPunct="1">
      <a:defRPr sz="5647" kern="1200">
        <a:solidFill>
          <a:schemeClr val="tx1"/>
        </a:solidFill>
        <a:latin typeface="+mn-lt"/>
        <a:ea typeface="+mn-ea"/>
        <a:cs typeface="+mn-cs"/>
      </a:defRPr>
    </a:lvl1pPr>
    <a:lvl2pPr marL="2150828" algn="l" defTabSz="4301655" rtl="0" eaLnBrk="1" latinLnBrk="0" hangingPunct="1">
      <a:defRPr sz="5647" kern="1200">
        <a:solidFill>
          <a:schemeClr val="tx1"/>
        </a:solidFill>
        <a:latin typeface="+mn-lt"/>
        <a:ea typeface="+mn-ea"/>
        <a:cs typeface="+mn-cs"/>
      </a:defRPr>
    </a:lvl2pPr>
    <a:lvl3pPr marL="4301655" algn="l" defTabSz="4301655" rtl="0" eaLnBrk="1" latinLnBrk="0" hangingPunct="1">
      <a:defRPr sz="5647" kern="1200">
        <a:solidFill>
          <a:schemeClr val="tx1"/>
        </a:solidFill>
        <a:latin typeface="+mn-lt"/>
        <a:ea typeface="+mn-ea"/>
        <a:cs typeface="+mn-cs"/>
      </a:defRPr>
    </a:lvl3pPr>
    <a:lvl4pPr marL="6452487" algn="l" defTabSz="4301655" rtl="0" eaLnBrk="1" latinLnBrk="0" hangingPunct="1">
      <a:defRPr sz="5647" kern="1200">
        <a:solidFill>
          <a:schemeClr val="tx1"/>
        </a:solidFill>
        <a:latin typeface="+mn-lt"/>
        <a:ea typeface="+mn-ea"/>
        <a:cs typeface="+mn-cs"/>
      </a:defRPr>
    </a:lvl4pPr>
    <a:lvl5pPr marL="8603315" algn="l" defTabSz="4301655" rtl="0" eaLnBrk="1" latinLnBrk="0" hangingPunct="1">
      <a:defRPr sz="5647" kern="1200">
        <a:solidFill>
          <a:schemeClr val="tx1"/>
        </a:solidFill>
        <a:latin typeface="+mn-lt"/>
        <a:ea typeface="+mn-ea"/>
        <a:cs typeface="+mn-cs"/>
      </a:defRPr>
    </a:lvl5pPr>
    <a:lvl6pPr marL="10754143" algn="l" defTabSz="4301655" rtl="0" eaLnBrk="1" latinLnBrk="0" hangingPunct="1">
      <a:defRPr sz="5647" kern="1200">
        <a:solidFill>
          <a:schemeClr val="tx1"/>
        </a:solidFill>
        <a:latin typeface="+mn-lt"/>
        <a:ea typeface="+mn-ea"/>
        <a:cs typeface="+mn-cs"/>
      </a:defRPr>
    </a:lvl6pPr>
    <a:lvl7pPr marL="12904970" algn="l" defTabSz="4301655" rtl="0" eaLnBrk="1" latinLnBrk="0" hangingPunct="1">
      <a:defRPr sz="5647" kern="1200">
        <a:solidFill>
          <a:schemeClr val="tx1"/>
        </a:solidFill>
        <a:latin typeface="+mn-lt"/>
        <a:ea typeface="+mn-ea"/>
        <a:cs typeface="+mn-cs"/>
      </a:defRPr>
    </a:lvl7pPr>
    <a:lvl8pPr marL="15055802" algn="l" defTabSz="4301655" rtl="0" eaLnBrk="1" latinLnBrk="0" hangingPunct="1">
      <a:defRPr sz="5647" kern="1200">
        <a:solidFill>
          <a:schemeClr val="tx1"/>
        </a:solidFill>
        <a:latin typeface="+mn-lt"/>
        <a:ea typeface="+mn-ea"/>
        <a:cs typeface="+mn-cs"/>
      </a:defRPr>
    </a:lvl8pPr>
    <a:lvl9pPr marL="17206630" algn="l" defTabSz="4301655" rtl="0" eaLnBrk="1" latinLnBrk="0" hangingPunct="1">
      <a:defRPr sz="564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25" y="1143000"/>
            <a:ext cx="40957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9AE53-F876-5D40-81DF-6470EC811AA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524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34051" y="6304199"/>
            <a:ext cx="43452574" cy="13410906"/>
          </a:xfrm>
        </p:spPr>
        <p:txBody>
          <a:bodyPr anchor="b"/>
          <a:lstStyle>
            <a:lvl1pPr algn="ctr">
              <a:defRPr sz="3354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90085" y="20232281"/>
            <a:ext cx="38340506" cy="9300247"/>
          </a:xfrm>
        </p:spPr>
        <p:txBody>
          <a:bodyPr/>
          <a:lstStyle>
            <a:lvl1pPr marL="0" indent="0" algn="ctr">
              <a:buNone/>
              <a:defRPr sz="13417"/>
            </a:lvl1pPr>
            <a:lvl2pPr marL="2556022" indent="0" algn="ctr">
              <a:buNone/>
              <a:defRPr sz="11181"/>
            </a:lvl2pPr>
            <a:lvl3pPr marL="5112045" indent="0" algn="ctr">
              <a:buNone/>
              <a:defRPr sz="10063"/>
            </a:lvl3pPr>
            <a:lvl4pPr marL="7668067" indent="0" algn="ctr">
              <a:buNone/>
              <a:defRPr sz="8945"/>
            </a:lvl4pPr>
            <a:lvl5pPr marL="10224089" indent="0" algn="ctr">
              <a:buNone/>
              <a:defRPr sz="8945"/>
            </a:lvl5pPr>
            <a:lvl6pPr marL="12780112" indent="0" algn="ctr">
              <a:buNone/>
              <a:defRPr sz="8945"/>
            </a:lvl6pPr>
            <a:lvl7pPr marL="15336134" indent="0" algn="ctr">
              <a:buNone/>
              <a:defRPr sz="8945"/>
            </a:lvl7pPr>
            <a:lvl8pPr marL="17892156" indent="0" algn="ctr">
              <a:buNone/>
              <a:defRPr sz="8945"/>
            </a:lvl8pPr>
            <a:lvl9pPr marL="20448179" indent="0" algn="ctr">
              <a:buNone/>
              <a:defRPr sz="8945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6CD16-A7F0-7F48-B549-C1BC0367B119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0180-29CB-374F-9251-641D00BE2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309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6CD16-A7F0-7F48-B549-C1BC0367B119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0180-29CB-374F-9251-641D00BE2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086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583236" y="2050870"/>
            <a:ext cx="11022896" cy="3264450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14549" y="2050870"/>
            <a:ext cx="32429678" cy="3264450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6CD16-A7F0-7F48-B549-C1BC0367B119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0180-29CB-374F-9251-641D00BE2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97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6CD16-A7F0-7F48-B549-C1BC0367B119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0180-29CB-374F-9251-641D00BE2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52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7924" y="9603433"/>
            <a:ext cx="44091582" cy="16023533"/>
          </a:xfrm>
        </p:spPr>
        <p:txBody>
          <a:bodyPr anchor="b"/>
          <a:lstStyle>
            <a:lvl1pPr>
              <a:defRPr sz="3354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87924" y="25778555"/>
            <a:ext cx="44091582" cy="8426398"/>
          </a:xfrm>
        </p:spPr>
        <p:txBody>
          <a:bodyPr/>
          <a:lstStyle>
            <a:lvl1pPr marL="0" indent="0">
              <a:buNone/>
              <a:defRPr sz="13417">
                <a:solidFill>
                  <a:schemeClr val="tx1"/>
                </a:solidFill>
              </a:defRPr>
            </a:lvl1pPr>
            <a:lvl2pPr marL="2556022" indent="0">
              <a:buNone/>
              <a:defRPr sz="11181">
                <a:solidFill>
                  <a:schemeClr val="tx1">
                    <a:tint val="75000"/>
                  </a:schemeClr>
                </a:solidFill>
              </a:defRPr>
            </a:lvl2pPr>
            <a:lvl3pPr marL="5112045" indent="0">
              <a:buNone/>
              <a:defRPr sz="10063">
                <a:solidFill>
                  <a:schemeClr val="tx1">
                    <a:tint val="75000"/>
                  </a:schemeClr>
                </a:solidFill>
              </a:defRPr>
            </a:lvl3pPr>
            <a:lvl4pPr marL="7668067" indent="0">
              <a:buNone/>
              <a:defRPr sz="8945">
                <a:solidFill>
                  <a:schemeClr val="tx1">
                    <a:tint val="75000"/>
                  </a:schemeClr>
                </a:solidFill>
              </a:defRPr>
            </a:lvl4pPr>
            <a:lvl5pPr marL="10224089" indent="0">
              <a:buNone/>
              <a:defRPr sz="8945">
                <a:solidFill>
                  <a:schemeClr val="tx1">
                    <a:tint val="75000"/>
                  </a:schemeClr>
                </a:solidFill>
              </a:defRPr>
            </a:lvl5pPr>
            <a:lvl6pPr marL="12780112" indent="0">
              <a:buNone/>
              <a:defRPr sz="8945">
                <a:solidFill>
                  <a:schemeClr val="tx1">
                    <a:tint val="75000"/>
                  </a:schemeClr>
                </a:solidFill>
              </a:defRPr>
            </a:lvl6pPr>
            <a:lvl7pPr marL="15336134" indent="0">
              <a:buNone/>
              <a:defRPr sz="8945">
                <a:solidFill>
                  <a:schemeClr val="tx1">
                    <a:tint val="75000"/>
                  </a:schemeClr>
                </a:solidFill>
              </a:defRPr>
            </a:lvl7pPr>
            <a:lvl8pPr marL="17892156" indent="0">
              <a:buNone/>
              <a:defRPr sz="8945">
                <a:solidFill>
                  <a:schemeClr val="tx1">
                    <a:tint val="75000"/>
                  </a:schemeClr>
                </a:solidFill>
              </a:defRPr>
            </a:lvl8pPr>
            <a:lvl9pPr marL="20448179" indent="0">
              <a:buNone/>
              <a:defRPr sz="89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6CD16-A7F0-7F48-B549-C1BC0367B119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0180-29CB-374F-9251-641D00BE2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936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14546" y="10254350"/>
            <a:ext cx="21726287" cy="2444102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79842" y="10254350"/>
            <a:ext cx="21726287" cy="2444102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6CD16-A7F0-7F48-B549-C1BC0367B119}" type="datetimeFigureOut">
              <a:rPr lang="en-US" smtClean="0"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0180-29CB-374F-9251-641D00BE2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89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1205" y="2050879"/>
            <a:ext cx="44091582" cy="744555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1211" y="9442921"/>
            <a:ext cx="21626438" cy="4627830"/>
          </a:xfrm>
        </p:spPr>
        <p:txBody>
          <a:bodyPr anchor="b"/>
          <a:lstStyle>
            <a:lvl1pPr marL="0" indent="0">
              <a:buNone/>
              <a:defRPr sz="13417" b="1"/>
            </a:lvl1pPr>
            <a:lvl2pPr marL="2556022" indent="0">
              <a:buNone/>
              <a:defRPr sz="11181" b="1"/>
            </a:lvl2pPr>
            <a:lvl3pPr marL="5112045" indent="0">
              <a:buNone/>
              <a:defRPr sz="10063" b="1"/>
            </a:lvl3pPr>
            <a:lvl4pPr marL="7668067" indent="0">
              <a:buNone/>
              <a:defRPr sz="8945" b="1"/>
            </a:lvl4pPr>
            <a:lvl5pPr marL="10224089" indent="0">
              <a:buNone/>
              <a:defRPr sz="8945" b="1"/>
            </a:lvl5pPr>
            <a:lvl6pPr marL="12780112" indent="0">
              <a:buNone/>
              <a:defRPr sz="8945" b="1"/>
            </a:lvl6pPr>
            <a:lvl7pPr marL="15336134" indent="0">
              <a:buNone/>
              <a:defRPr sz="8945" b="1"/>
            </a:lvl7pPr>
            <a:lvl8pPr marL="17892156" indent="0">
              <a:buNone/>
              <a:defRPr sz="8945" b="1"/>
            </a:lvl8pPr>
            <a:lvl9pPr marL="20448179" indent="0">
              <a:buNone/>
              <a:defRPr sz="8945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1211" y="14070751"/>
            <a:ext cx="21626438" cy="206959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879845" y="9442921"/>
            <a:ext cx="21732945" cy="4627830"/>
          </a:xfrm>
        </p:spPr>
        <p:txBody>
          <a:bodyPr anchor="b"/>
          <a:lstStyle>
            <a:lvl1pPr marL="0" indent="0">
              <a:buNone/>
              <a:defRPr sz="13417" b="1"/>
            </a:lvl1pPr>
            <a:lvl2pPr marL="2556022" indent="0">
              <a:buNone/>
              <a:defRPr sz="11181" b="1"/>
            </a:lvl2pPr>
            <a:lvl3pPr marL="5112045" indent="0">
              <a:buNone/>
              <a:defRPr sz="10063" b="1"/>
            </a:lvl3pPr>
            <a:lvl4pPr marL="7668067" indent="0">
              <a:buNone/>
              <a:defRPr sz="8945" b="1"/>
            </a:lvl4pPr>
            <a:lvl5pPr marL="10224089" indent="0">
              <a:buNone/>
              <a:defRPr sz="8945" b="1"/>
            </a:lvl5pPr>
            <a:lvl6pPr marL="12780112" indent="0">
              <a:buNone/>
              <a:defRPr sz="8945" b="1"/>
            </a:lvl6pPr>
            <a:lvl7pPr marL="15336134" indent="0">
              <a:buNone/>
              <a:defRPr sz="8945" b="1"/>
            </a:lvl7pPr>
            <a:lvl8pPr marL="17892156" indent="0">
              <a:buNone/>
              <a:defRPr sz="8945" b="1"/>
            </a:lvl8pPr>
            <a:lvl9pPr marL="20448179" indent="0">
              <a:buNone/>
              <a:defRPr sz="8945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879845" y="14070751"/>
            <a:ext cx="21732945" cy="206959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6CD16-A7F0-7F48-B549-C1BC0367B119}" type="datetimeFigureOut">
              <a:rPr lang="en-US" smtClean="0"/>
              <a:t>3/13/17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0180-29CB-374F-9251-641D00BE2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211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6CD16-A7F0-7F48-B549-C1BC0367B119}" type="datetimeFigureOut">
              <a:rPr lang="en-US" smtClean="0"/>
              <a:t>3/13/17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0180-29CB-374F-9251-641D00BE2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98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6CD16-A7F0-7F48-B549-C1BC0367B119}" type="datetimeFigureOut">
              <a:rPr lang="en-US" smtClean="0"/>
              <a:t>3/13/17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0180-29CB-374F-9251-641D00BE2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500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1205" y="2568046"/>
            <a:ext cx="16487748" cy="8988161"/>
          </a:xfrm>
        </p:spPr>
        <p:txBody>
          <a:bodyPr anchor="b"/>
          <a:lstStyle>
            <a:lvl1pPr>
              <a:defRPr sz="1789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32945" y="5546274"/>
            <a:ext cx="25879842" cy="27374656"/>
          </a:xfrm>
        </p:spPr>
        <p:txBody>
          <a:bodyPr/>
          <a:lstStyle>
            <a:lvl1pPr>
              <a:defRPr sz="17890"/>
            </a:lvl1pPr>
            <a:lvl2pPr>
              <a:defRPr sz="15654"/>
            </a:lvl2pPr>
            <a:lvl3pPr>
              <a:defRPr sz="13417"/>
            </a:lvl3pPr>
            <a:lvl4pPr>
              <a:defRPr sz="11181"/>
            </a:lvl4pPr>
            <a:lvl5pPr>
              <a:defRPr sz="11181"/>
            </a:lvl5pPr>
            <a:lvl6pPr>
              <a:defRPr sz="11181"/>
            </a:lvl6pPr>
            <a:lvl7pPr>
              <a:defRPr sz="11181"/>
            </a:lvl7pPr>
            <a:lvl8pPr>
              <a:defRPr sz="11181"/>
            </a:lvl8pPr>
            <a:lvl9pPr>
              <a:defRPr sz="11181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1205" y="11556206"/>
            <a:ext cx="16487748" cy="21409302"/>
          </a:xfrm>
        </p:spPr>
        <p:txBody>
          <a:bodyPr/>
          <a:lstStyle>
            <a:lvl1pPr marL="0" indent="0">
              <a:buNone/>
              <a:defRPr sz="8945"/>
            </a:lvl1pPr>
            <a:lvl2pPr marL="2556022" indent="0">
              <a:buNone/>
              <a:defRPr sz="7827"/>
            </a:lvl2pPr>
            <a:lvl3pPr marL="5112045" indent="0">
              <a:buNone/>
              <a:defRPr sz="6709"/>
            </a:lvl3pPr>
            <a:lvl4pPr marL="7668067" indent="0">
              <a:buNone/>
              <a:defRPr sz="5591"/>
            </a:lvl4pPr>
            <a:lvl5pPr marL="10224089" indent="0">
              <a:buNone/>
              <a:defRPr sz="5591"/>
            </a:lvl5pPr>
            <a:lvl6pPr marL="12780112" indent="0">
              <a:buNone/>
              <a:defRPr sz="5591"/>
            </a:lvl6pPr>
            <a:lvl7pPr marL="15336134" indent="0">
              <a:buNone/>
              <a:defRPr sz="5591"/>
            </a:lvl7pPr>
            <a:lvl8pPr marL="17892156" indent="0">
              <a:buNone/>
              <a:defRPr sz="5591"/>
            </a:lvl8pPr>
            <a:lvl9pPr marL="20448179" indent="0">
              <a:buNone/>
              <a:defRPr sz="559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6CD16-A7F0-7F48-B549-C1BC0367B119}" type="datetimeFigureOut">
              <a:rPr lang="en-US" smtClean="0"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0180-29CB-374F-9251-641D00BE2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818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1205" y="2568046"/>
            <a:ext cx="16487748" cy="8988161"/>
          </a:xfrm>
        </p:spPr>
        <p:txBody>
          <a:bodyPr anchor="b"/>
          <a:lstStyle>
            <a:lvl1pPr>
              <a:defRPr sz="1789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32945" y="5546274"/>
            <a:ext cx="25879842" cy="27374656"/>
          </a:xfrm>
        </p:spPr>
        <p:txBody>
          <a:bodyPr anchor="t"/>
          <a:lstStyle>
            <a:lvl1pPr marL="0" indent="0">
              <a:buNone/>
              <a:defRPr sz="17890"/>
            </a:lvl1pPr>
            <a:lvl2pPr marL="2556022" indent="0">
              <a:buNone/>
              <a:defRPr sz="15654"/>
            </a:lvl2pPr>
            <a:lvl3pPr marL="5112045" indent="0">
              <a:buNone/>
              <a:defRPr sz="13417"/>
            </a:lvl3pPr>
            <a:lvl4pPr marL="7668067" indent="0">
              <a:buNone/>
              <a:defRPr sz="11181"/>
            </a:lvl4pPr>
            <a:lvl5pPr marL="10224089" indent="0">
              <a:buNone/>
              <a:defRPr sz="11181"/>
            </a:lvl5pPr>
            <a:lvl6pPr marL="12780112" indent="0">
              <a:buNone/>
              <a:defRPr sz="11181"/>
            </a:lvl6pPr>
            <a:lvl7pPr marL="15336134" indent="0">
              <a:buNone/>
              <a:defRPr sz="11181"/>
            </a:lvl7pPr>
            <a:lvl8pPr marL="17892156" indent="0">
              <a:buNone/>
              <a:defRPr sz="11181"/>
            </a:lvl8pPr>
            <a:lvl9pPr marL="20448179" indent="0">
              <a:buNone/>
              <a:defRPr sz="11181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1205" y="11556206"/>
            <a:ext cx="16487748" cy="21409302"/>
          </a:xfrm>
        </p:spPr>
        <p:txBody>
          <a:bodyPr/>
          <a:lstStyle>
            <a:lvl1pPr marL="0" indent="0">
              <a:buNone/>
              <a:defRPr sz="8945"/>
            </a:lvl1pPr>
            <a:lvl2pPr marL="2556022" indent="0">
              <a:buNone/>
              <a:defRPr sz="7827"/>
            </a:lvl2pPr>
            <a:lvl3pPr marL="5112045" indent="0">
              <a:buNone/>
              <a:defRPr sz="6709"/>
            </a:lvl3pPr>
            <a:lvl4pPr marL="7668067" indent="0">
              <a:buNone/>
              <a:defRPr sz="5591"/>
            </a:lvl4pPr>
            <a:lvl5pPr marL="10224089" indent="0">
              <a:buNone/>
              <a:defRPr sz="5591"/>
            </a:lvl5pPr>
            <a:lvl6pPr marL="12780112" indent="0">
              <a:buNone/>
              <a:defRPr sz="5591"/>
            </a:lvl6pPr>
            <a:lvl7pPr marL="15336134" indent="0">
              <a:buNone/>
              <a:defRPr sz="5591"/>
            </a:lvl7pPr>
            <a:lvl8pPr marL="17892156" indent="0">
              <a:buNone/>
              <a:defRPr sz="5591"/>
            </a:lvl8pPr>
            <a:lvl9pPr marL="20448179" indent="0">
              <a:buNone/>
              <a:defRPr sz="559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6CD16-A7F0-7F48-B549-C1BC0367B119}" type="datetimeFigureOut">
              <a:rPr lang="en-US" smtClean="0"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0180-29CB-374F-9251-641D00BE2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74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14547" y="2050879"/>
            <a:ext cx="44091582" cy="7445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14547" y="10254350"/>
            <a:ext cx="44091582" cy="24441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14546" y="35702979"/>
            <a:ext cx="11502152" cy="20508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E6CD16-A7F0-7F48-B549-C1BC0367B119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33724" y="35702979"/>
            <a:ext cx="17253228" cy="20508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03977" y="35702979"/>
            <a:ext cx="11502152" cy="20508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8E0180-29CB-374F-9251-641D00BE2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320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112045" rtl="0" eaLnBrk="1" latinLnBrk="0" hangingPunct="1">
        <a:lnSpc>
          <a:spcPct val="90000"/>
        </a:lnSpc>
        <a:spcBef>
          <a:spcPct val="0"/>
        </a:spcBef>
        <a:buNone/>
        <a:defRPr sz="245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78011" indent="-1278011" algn="l" defTabSz="5112045" rtl="0" eaLnBrk="1" latinLnBrk="0" hangingPunct="1">
        <a:lnSpc>
          <a:spcPct val="90000"/>
        </a:lnSpc>
        <a:spcBef>
          <a:spcPts val="5591"/>
        </a:spcBef>
        <a:buFont typeface="Arial" panose="020B0604020202020204" pitchFamily="34" charset="0"/>
        <a:buChar char="•"/>
        <a:defRPr sz="15654" kern="1200">
          <a:solidFill>
            <a:schemeClr val="tx1"/>
          </a:solidFill>
          <a:latin typeface="+mn-lt"/>
          <a:ea typeface="+mn-ea"/>
          <a:cs typeface="+mn-cs"/>
        </a:defRPr>
      </a:lvl1pPr>
      <a:lvl2pPr marL="3834033" indent="-1278011" algn="l" defTabSz="5112045" rtl="0" eaLnBrk="1" latinLnBrk="0" hangingPunct="1">
        <a:lnSpc>
          <a:spcPct val="90000"/>
        </a:lnSpc>
        <a:spcBef>
          <a:spcPts val="2795"/>
        </a:spcBef>
        <a:buFont typeface="Arial" panose="020B0604020202020204" pitchFamily="34" charset="0"/>
        <a:buChar char="•"/>
        <a:defRPr sz="13417" kern="1200">
          <a:solidFill>
            <a:schemeClr val="tx1"/>
          </a:solidFill>
          <a:latin typeface="+mn-lt"/>
          <a:ea typeface="+mn-ea"/>
          <a:cs typeface="+mn-cs"/>
        </a:defRPr>
      </a:lvl2pPr>
      <a:lvl3pPr marL="6390056" indent="-1278011" algn="l" defTabSz="5112045" rtl="0" eaLnBrk="1" latinLnBrk="0" hangingPunct="1">
        <a:lnSpc>
          <a:spcPct val="90000"/>
        </a:lnSpc>
        <a:spcBef>
          <a:spcPts val="2795"/>
        </a:spcBef>
        <a:buFont typeface="Arial" panose="020B0604020202020204" pitchFamily="34" charset="0"/>
        <a:buChar char="•"/>
        <a:defRPr sz="11181" kern="1200">
          <a:solidFill>
            <a:schemeClr val="tx1"/>
          </a:solidFill>
          <a:latin typeface="+mn-lt"/>
          <a:ea typeface="+mn-ea"/>
          <a:cs typeface="+mn-cs"/>
        </a:defRPr>
      </a:lvl3pPr>
      <a:lvl4pPr marL="8946078" indent="-1278011" algn="l" defTabSz="5112045" rtl="0" eaLnBrk="1" latinLnBrk="0" hangingPunct="1">
        <a:lnSpc>
          <a:spcPct val="90000"/>
        </a:lnSpc>
        <a:spcBef>
          <a:spcPts val="2795"/>
        </a:spcBef>
        <a:buFont typeface="Arial" panose="020B0604020202020204" pitchFamily="34" charset="0"/>
        <a:buChar char="•"/>
        <a:defRPr sz="10063" kern="1200">
          <a:solidFill>
            <a:schemeClr val="tx1"/>
          </a:solidFill>
          <a:latin typeface="+mn-lt"/>
          <a:ea typeface="+mn-ea"/>
          <a:cs typeface="+mn-cs"/>
        </a:defRPr>
      </a:lvl4pPr>
      <a:lvl5pPr marL="11502100" indent="-1278011" algn="l" defTabSz="5112045" rtl="0" eaLnBrk="1" latinLnBrk="0" hangingPunct="1">
        <a:lnSpc>
          <a:spcPct val="90000"/>
        </a:lnSpc>
        <a:spcBef>
          <a:spcPts val="2795"/>
        </a:spcBef>
        <a:buFont typeface="Arial" panose="020B0604020202020204" pitchFamily="34" charset="0"/>
        <a:buChar char="•"/>
        <a:defRPr sz="10063" kern="1200">
          <a:solidFill>
            <a:schemeClr val="tx1"/>
          </a:solidFill>
          <a:latin typeface="+mn-lt"/>
          <a:ea typeface="+mn-ea"/>
          <a:cs typeface="+mn-cs"/>
        </a:defRPr>
      </a:lvl5pPr>
      <a:lvl6pPr marL="14058123" indent="-1278011" algn="l" defTabSz="5112045" rtl="0" eaLnBrk="1" latinLnBrk="0" hangingPunct="1">
        <a:lnSpc>
          <a:spcPct val="90000"/>
        </a:lnSpc>
        <a:spcBef>
          <a:spcPts val="2795"/>
        </a:spcBef>
        <a:buFont typeface="Arial" panose="020B0604020202020204" pitchFamily="34" charset="0"/>
        <a:buChar char="•"/>
        <a:defRPr sz="10063" kern="1200">
          <a:solidFill>
            <a:schemeClr val="tx1"/>
          </a:solidFill>
          <a:latin typeface="+mn-lt"/>
          <a:ea typeface="+mn-ea"/>
          <a:cs typeface="+mn-cs"/>
        </a:defRPr>
      </a:lvl6pPr>
      <a:lvl7pPr marL="16614145" indent="-1278011" algn="l" defTabSz="5112045" rtl="0" eaLnBrk="1" latinLnBrk="0" hangingPunct="1">
        <a:lnSpc>
          <a:spcPct val="90000"/>
        </a:lnSpc>
        <a:spcBef>
          <a:spcPts val="2795"/>
        </a:spcBef>
        <a:buFont typeface="Arial" panose="020B0604020202020204" pitchFamily="34" charset="0"/>
        <a:buChar char="•"/>
        <a:defRPr sz="10063" kern="1200">
          <a:solidFill>
            <a:schemeClr val="tx1"/>
          </a:solidFill>
          <a:latin typeface="+mn-lt"/>
          <a:ea typeface="+mn-ea"/>
          <a:cs typeface="+mn-cs"/>
        </a:defRPr>
      </a:lvl7pPr>
      <a:lvl8pPr marL="19170167" indent="-1278011" algn="l" defTabSz="5112045" rtl="0" eaLnBrk="1" latinLnBrk="0" hangingPunct="1">
        <a:lnSpc>
          <a:spcPct val="90000"/>
        </a:lnSpc>
        <a:spcBef>
          <a:spcPts val="2795"/>
        </a:spcBef>
        <a:buFont typeface="Arial" panose="020B0604020202020204" pitchFamily="34" charset="0"/>
        <a:buChar char="•"/>
        <a:defRPr sz="10063" kern="1200">
          <a:solidFill>
            <a:schemeClr val="tx1"/>
          </a:solidFill>
          <a:latin typeface="+mn-lt"/>
          <a:ea typeface="+mn-ea"/>
          <a:cs typeface="+mn-cs"/>
        </a:defRPr>
      </a:lvl8pPr>
      <a:lvl9pPr marL="21726190" indent="-1278011" algn="l" defTabSz="5112045" rtl="0" eaLnBrk="1" latinLnBrk="0" hangingPunct="1">
        <a:lnSpc>
          <a:spcPct val="90000"/>
        </a:lnSpc>
        <a:spcBef>
          <a:spcPts val="2795"/>
        </a:spcBef>
        <a:buFont typeface="Arial" panose="020B0604020202020204" pitchFamily="34" charset="0"/>
        <a:buChar char="•"/>
        <a:defRPr sz="100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12045" rtl="0" eaLnBrk="1" latinLnBrk="0" hangingPunct="1">
        <a:defRPr sz="10063" kern="1200">
          <a:solidFill>
            <a:schemeClr val="tx1"/>
          </a:solidFill>
          <a:latin typeface="+mn-lt"/>
          <a:ea typeface="+mn-ea"/>
          <a:cs typeface="+mn-cs"/>
        </a:defRPr>
      </a:lvl1pPr>
      <a:lvl2pPr marL="2556022" algn="l" defTabSz="5112045" rtl="0" eaLnBrk="1" latinLnBrk="0" hangingPunct="1">
        <a:defRPr sz="10063" kern="1200">
          <a:solidFill>
            <a:schemeClr val="tx1"/>
          </a:solidFill>
          <a:latin typeface="+mn-lt"/>
          <a:ea typeface="+mn-ea"/>
          <a:cs typeface="+mn-cs"/>
        </a:defRPr>
      </a:lvl2pPr>
      <a:lvl3pPr marL="5112045" algn="l" defTabSz="5112045" rtl="0" eaLnBrk="1" latinLnBrk="0" hangingPunct="1">
        <a:defRPr sz="10063" kern="1200">
          <a:solidFill>
            <a:schemeClr val="tx1"/>
          </a:solidFill>
          <a:latin typeface="+mn-lt"/>
          <a:ea typeface="+mn-ea"/>
          <a:cs typeface="+mn-cs"/>
        </a:defRPr>
      </a:lvl3pPr>
      <a:lvl4pPr marL="7668067" algn="l" defTabSz="5112045" rtl="0" eaLnBrk="1" latinLnBrk="0" hangingPunct="1">
        <a:defRPr sz="10063" kern="1200">
          <a:solidFill>
            <a:schemeClr val="tx1"/>
          </a:solidFill>
          <a:latin typeface="+mn-lt"/>
          <a:ea typeface="+mn-ea"/>
          <a:cs typeface="+mn-cs"/>
        </a:defRPr>
      </a:lvl4pPr>
      <a:lvl5pPr marL="10224089" algn="l" defTabSz="5112045" rtl="0" eaLnBrk="1" latinLnBrk="0" hangingPunct="1">
        <a:defRPr sz="10063" kern="1200">
          <a:solidFill>
            <a:schemeClr val="tx1"/>
          </a:solidFill>
          <a:latin typeface="+mn-lt"/>
          <a:ea typeface="+mn-ea"/>
          <a:cs typeface="+mn-cs"/>
        </a:defRPr>
      </a:lvl5pPr>
      <a:lvl6pPr marL="12780112" algn="l" defTabSz="5112045" rtl="0" eaLnBrk="1" latinLnBrk="0" hangingPunct="1">
        <a:defRPr sz="10063" kern="1200">
          <a:solidFill>
            <a:schemeClr val="tx1"/>
          </a:solidFill>
          <a:latin typeface="+mn-lt"/>
          <a:ea typeface="+mn-ea"/>
          <a:cs typeface="+mn-cs"/>
        </a:defRPr>
      </a:lvl6pPr>
      <a:lvl7pPr marL="15336134" algn="l" defTabSz="5112045" rtl="0" eaLnBrk="1" latinLnBrk="0" hangingPunct="1">
        <a:defRPr sz="10063" kern="1200">
          <a:solidFill>
            <a:schemeClr val="tx1"/>
          </a:solidFill>
          <a:latin typeface="+mn-lt"/>
          <a:ea typeface="+mn-ea"/>
          <a:cs typeface="+mn-cs"/>
        </a:defRPr>
      </a:lvl7pPr>
      <a:lvl8pPr marL="17892156" algn="l" defTabSz="5112045" rtl="0" eaLnBrk="1" latinLnBrk="0" hangingPunct="1">
        <a:defRPr sz="10063" kern="1200">
          <a:solidFill>
            <a:schemeClr val="tx1"/>
          </a:solidFill>
          <a:latin typeface="+mn-lt"/>
          <a:ea typeface="+mn-ea"/>
          <a:cs typeface="+mn-cs"/>
        </a:defRPr>
      </a:lvl8pPr>
      <a:lvl9pPr marL="20448179" algn="l" defTabSz="5112045" rtl="0" eaLnBrk="1" latinLnBrk="0" hangingPunct="1">
        <a:defRPr sz="100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5C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5926474" y="7767644"/>
            <a:ext cx="12780169" cy="4953567"/>
          </a:xfrm>
          <a:prstGeom prst="rect">
            <a:avLst/>
          </a:prstGeom>
          <a:solidFill>
            <a:srgbClr val="68C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 anchorCtr="0"/>
          <a:lstStyle/>
          <a:p>
            <a:pPr algn="ctr"/>
            <a:r>
              <a:rPr lang="en-US" sz="7500" b="1" dirty="0">
                <a:latin typeface="Bookman Old Style" charset="0"/>
                <a:ea typeface="Bookman Old Style" charset="0"/>
                <a:cs typeface="Bookman Old Style" charset="0"/>
              </a:rPr>
              <a:t>Motivation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927091" y="8967244"/>
            <a:ext cx="12780169" cy="6130348"/>
          </a:xfrm>
          <a:prstGeom prst="rect">
            <a:avLst/>
          </a:prstGeom>
          <a:solidFill>
            <a:srgbClr val="DCF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718911" indent="-718911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~1,500,000 </a:t>
            </a: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culturally deaf in the United States and Canada [1][2] with no efficient and natural way to communicate with the hearing</a:t>
            </a:r>
          </a:p>
          <a:p>
            <a:pPr marL="718911" indent="-718911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Communication </a:t>
            </a: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barriers </a:t>
            </a: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between sign language speakers and the general populace remain high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302154" y="7767643"/>
            <a:ext cx="12780169" cy="6306165"/>
          </a:xfrm>
          <a:prstGeom prst="rect">
            <a:avLst/>
          </a:prstGeom>
          <a:solidFill>
            <a:srgbClr val="68C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 anchorCtr="0"/>
          <a:lstStyle/>
          <a:p>
            <a:pPr algn="ctr"/>
            <a:r>
              <a:rPr lang="en-US" sz="7500" b="1" dirty="0" smtClean="0">
                <a:latin typeface="Bookman Old Style" charset="0"/>
                <a:ea typeface="Bookman Old Style" charset="0"/>
                <a:cs typeface="Bookman Old Style" charset="0"/>
              </a:rPr>
              <a:t>Theory</a:t>
            </a:r>
            <a:endParaRPr lang="en-US" sz="7500" b="1" dirty="0">
              <a:latin typeface="Bookman Old Style" charset="0"/>
              <a:ea typeface="Bookman Old Style" charset="0"/>
              <a:cs typeface="Bookman Old Style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94982" y="8967244"/>
            <a:ext cx="12780169" cy="15124674"/>
          </a:xfrm>
          <a:prstGeom prst="rect">
            <a:avLst/>
          </a:prstGeom>
          <a:solidFill>
            <a:srgbClr val="DCF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198179" indent="-1198179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Segments of </a:t>
            </a: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glove sensor </a:t>
            </a: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data </a:t>
            </a: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get </a:t>
            </a: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converted into 64 features </a:t>
            </a: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(maximum </a:t>
            </a: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absolute deviation of the </a:t>
            </a: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acceleration, variance of angular </a:t>
            </a: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acceleration, etc.) </a:t>
            </a: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best representing the hands’ </a:t>
            </a: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movements</a:t>
            </a:r>
          </a:p>
          <a:p>
            <a:pPr marL="1198179" indent="-1198179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Every model learns values for relevant constants allowing it to be used for prediction later. These constants are stored in the backend to be used on the go for real-time prediction</a:t>
            </a:r>
          </a:p>
          <a:p>
            <a:pPr marL="1198179" indent="-1198179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Support </a:t>
            </a: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Vector Machine (highest practical accuracy) uses a kernel trick to transform the data into higher dimensions to make it linear classifiable. </a:t>
            </a:r>
          </a:p>
          <a:p>
            <a:pPr marL="1198179" indent="-1198179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The graph below shows an example of a SVM classifying three classes of data by constructing three hyperplanes in a higher dimension. A </a:t>
            </a: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similar</a:t>
            </a:r>
            <a:endParaRPr lang="en-US" sz="3600" dirty="0">
              <a:solidFill>
                <a:srgbClr val="335C81"/>
              </a:solidFill>
              <a:latin typeface="Bookman Old Style" charset="0"/>
              <a:ea typeface="Bookman Old Style" charset="0"/>
              <a:cs typeface="Bookman Old Style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311425" y="824821"/>
            <a:ext cx="17395227" cy="599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0" b="1" dirty="0">
                <a:solidFill>
                  <a:srgbClr val="DCFFFD"/>
                </a:solidFill>
                <a:latin typeface="Garamond" charset="0"/>
                <a:ea typeface="Garamond" charset="0"/>
                <a:cs typeface="Garamond" charset="0"/>
              </a:rPr>
              <a:t>Voice</a:t>
            </a:r>
            <a:r>
              <a:rPr lang="en-US" sz="22642" b="1" dirty="0">
                <a:solidFill>
                  <a:srgbClr val="DCFFFD"/>
                </a:solidFill>
                <a:latin typeface="Garamond" charset="0"/>
                <a:ea typeface="Garamond" charset="0"/>
                <a:cs typeface="Garamond" charset="0"/>
              </a:rPr>
              <a:t/>
            </a:r>
            <a:br>
              <a:rPr lang="en-US" sz="22642" b="1" dirty="0">
                <a:solidFill>
                  <a:srgbClr val="DCFFFD"/>
                </a:solidFill>
                <a:latin typeface="Garamond" charset="0"/>
                <a:ea typeface="Garamond" charset="0"/>
                <a:cs typeface="Garamond" charset="0"/>
              </a:rPr>
            </a:br>
            <a:r>
              <a:rPr lang="en-US" sz="8386" b="1" dirty="0">
                <a:solidFill>
                  <a:srgbClr val="DCFFFD"/>
                </a:solidFill>
                <a:latin typeface="Garamond" charset="0"/>
                <a:ea typeface="Garamond" charset="0"/>
                <a:cs typeface="Garamond" charset="0"/>
              </a:rPr>
              <a:t>Sign Language Translation System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6614227" y="7767644"/>
            <a:ext cx="17608230" cy="6306165"/>
          </a:xfrm>
          <a:prstGeom prst="rect">
            <a:avLst/>
          </a:prstGeom>
          <a:solidFill>
            <a:srgbClr val="68C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 anchorCtr="0"/>
          <a:lstStyle/>
          <a:p>
            <a:pPr algn="ctr"/>
            <a:r>
              <a:rPr lang="en-US" sz="7500" b="1" dirty="0">
                <a:latin typeface="Bookman Old Style" charset="0"/>
                <a:ea typeface="Bookman Old Style" charset="0"/>
                <a:cs typeface="Bookman Old Style" charset="0"/>
              </a:rPr>
              <a:t>Principle of Operation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6621399" y="9026239"/>
            <a:ext cx="17587768" cy="12627440"/>
          </a:xfrm>
          <a:prstGeom prst="rect">
            <a:avLst/>
          </a:prstGeom>
          <a:solidFill>
            <a:srgbClr val="DCF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3500" dirty="0"/>
          </a:p>
        </p:txBody>
      </p:sp>
      <p:sp>
        <p:nvSpPr>
          <p:cNvPr id="31" name="Rectangle 30"/>
          <p:cNvSpPr/>
          <p:nvPr/>
        </p:nvSpPr>
        <p:spPr>
          <a:xfrm>
            <a:off x="35920288" y="29321864"/>
            <a:ext cx="12780169" cy="3713632"/>
          </a:xfrm>
          <a:prstGeom prst="rect">
            <a:avLst/>
          </a:prstGeom>
          <a:solidFill>
            <a:srgbClr val="335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53600" rtlCol="0" anchor="t" anchorCtr="0"/>
          <a:lstStyle/>
          <a:p>
            <a:pPr algn="ctr"/>
            <a:r>
              <a:rPr lang="en-US" sz="7500" dirty="0" smtClean="0">
                <a:latin typeface="Helvetica" charset="0"/>
                <a:ea typeface="Helvetica" charset="0"/>
                <a:cs typeface="Helvetica" charset="0"/>
              </a:rPr>
              <a:t>Features</a:t>
            </a:r>
            <a:endParaRPr lang="en-US" sz="7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5926473" y="15756450"/>
            <a:ext cx="12780169" cy="4953567"/>
          </a:xfrm>
          <a:prstGeom prst="rect">
            <a:avLst/>
          </a:prstGeom>
          <a:solidFill>
            <a:srgbClr val="68C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 anchorCtr="0"/>
          <a:lstStyle/>
          <a:p>
            <a:pPr algn="ctr"/>
            <a:r>
              <a:rPr lang="en-US" sz="7500" b="1" dirty="0">
                <a:latin typeface="Bookman Old Style" charset="0"/>
                <a:ea typeface="Bookman Old Style" charset="0"/>
                <a:cs typeface="Bookman Old Style" charset="0"/>
              </a:rPr>
              <a:t>Objective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5920288" y="16999361"/>
            <a:ext cx="12780169" cy="4421730"/>
          </a:xfrm>
          <a:prstGeom prst="rect">
            <a:avLst/>
          </a:prstGeom>
          <a:solidFill>
            <a:srgbClr val="DCF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718911" indent="-718911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Build a system to allow sign-language speakers to communicate with non-speakers in an unobtrusive and natural </a:t>
            </a: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way</a:t>
            </a:r>
          </a:p>
          <a:p>
            <a:pPr marL="718911" indent="-718911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Support </a:t>
            </a: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a subset of two sign language dialects, namely American Sign Language and Japanese Sign Language</a:t>
            </a:r>
          </a:p>
          <a:p>
            <a:pPr marL="718911" indent="-718911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endParaRPr lang="en-US" sz="3600" dirty="0">
              <a:solidFill>
                <a:srgbClr val="335C81"/>
              </a:solidFill>
              <a:latin typeface="Bookman Old Style" charset="0"/>
              <a:ea typeface="Bookman Old Style" charset="0"/>
              <a:cs typeface="Bookman Old Style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241194" y="24677820"/>
            <a:ext cx="12780169" cy="3890254"/>
          </a:xfrm>
          <a:prstGeom prst="rect">
            <a:avLst/>
          </a:prstGeom>
          <a:solidFill>
            <a:srgbClr val="68C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7500" b="1" dirty="0">
                <a:latin typeface="Bookman Old Style" charset="0"/>
                <a:ea typeface="Bookman Old Style" charset="0"/>
                <a:cs typeface="Bookman Old Style" charset="0"/>
              </a:rPr>
              <a:t>Design Considerations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240349" y="25986658"/>
            <a:ext cx="12780169" cy="4406642"/>
          </a:xfrm>
          <a:prstGeom prst="rect">
            <a:avLst/>
          </a:prstGeom>
          <a:solidFill>
            <a:srgbClr val="DCF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198179" indent="-1198179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Computer vision (requires a camera, very difficult to capture just a person’s hands in changing environments)</a:t>
            </a:r>
          </a:p>
          <a:p>
            <a:pPr marL="1198179" indent="-1198179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Data gloves (very expensive)</a:t>
            </a:r>
          </a:p>
          <a:p>
            <a:pPr marL="1198179" indent="-1198179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Support Vector Machines vs. Naive Bayes vs. Decision Trees (SVM has highest accuracy</a:t>
            </a: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)</a:t>
            </a:r>
            <a:endParaRPr lang="en-US" sz="3600" dirty="0">
              <a:solidFill>
                <a:srgbClr val="335C81"/>
              </a:solidFill>
              <a:latin typeface="Bookman Old Style" charset="0"/>
              <a:ea typeface="Bookman Old Style" charset="0"/>
              <a:cs typeface="Bookman Old Style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5920288" y="22058035"/>
            <a:ext cx="12780169" cy="4953567"/>
          </a:xfrm>
          <a:prstGeom prst="rect">
            <a:avLst/>
          </a:prstGeom>
          <a:solidFill>
            <a:srgbClr val="68C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7500" b="1" dirty="0">
                <a:latin typeface="Bookman Old Style" charset="0"/>
                <a:ea typeface="Bookman Old Style" charset="0"/>
                <a:cs typeface="Bookman Old Style" charset="0"/>
              </a:rPr>
              <a:t>Advantages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921133" y="23324575"/>
            <a:ext cx="12780169" cy="5539199"/>
          </a:xfrm>
          <a:prstGeom prst="rect">
            <a:avLst/>
          </a:prstGeom>
          <a:solidFill>
            <a:srgbClr val="DCF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718911" indent="-718911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Allows users to communicate in sign language in a mobile environment</a:t>
            </a:r>
          </a:p>
          <a:p>
            <a:pPr marL="718911" indent="-718911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Portable and minimal setup time</a:t>
            </a:r>
          </a:p>
          <a:p>
            <a:pPr marL="718911" indent="-718911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Easily </a:t>
            </a: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integrated into daily </a:t>
            </a: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routine</a:t>
            </a:r>
          </a:p>
          <a:p>
            <a:pPr marL="718911" indent="-718911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Cheaper than other alternatives</a:t>
            </a:r>
          </a:p>
          <a:p>
            <a:pPr marL="718911" indent="-718911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Seamless extension for supporting more signs in the future</a:t>
            </a:r>
            <a:endParaRPr lang="en-US" sz="3600" dirty="0">
              <a:solidFill>
                <a:srgbClr val="335C81"/>
              </a:solidFill>
              <a:latin typeface="Bookman Old Style" charset="0"/>
              <a:ea typeface="Bookman Old Style" charset="0"/>
              <a:cs typeface="Bookman Old Style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6693604" y="22310661"/>
            <a:ext cx="17608230" cy="6306165"/>
          </a:xfrm>
          <a:prstGeom prst="rect">
            <a:avLst/>
          </a:prstGeom>
          <a:solidFill>
            <a:srgbClr val="68C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 anchorCtr="0"/>
          <a:lstStyle/>
          <a:p>
            <a:pPr algn="ctr"/>
            <a:r>
              <a:rPr lang="en-US" sz="7500" b="1" dirty="0">
                <a:latin typeface="Bookman Old Style" charset="0"/>
                <a:ea typeface="Bookman Old Style" charset="0"/>
                <a:cs typeface="Bookman Old Style" charset="0"/>
              </a:rPr>
              <a:t>Results and </a:t>
            </a:r>
            <a:r>
              <a:rPr lang="en-US" sz="7500" b="1" dirty="0" smtClean="0">
                <a:latin typeface="Bookman Old Style" charset="0"/>
                <a:ea typeface="Bookman Old Style" charset="0"/>
                <a:cs typeface="Bookman Old Style" charset="0"/>
              </a:rPr>
              <a:t>Analysis</a:t>
            </a:r>
            <a:endParaRPr lang="en-US" sz="7500" b="1" dirty="0">
              <a:latin typeface="Bookman Old Style" charset="0"/>
              <a:ea typeface="Bookman Old Style" charset="0"/>
              <a:cs typeface="Bookman Old Style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6693604" y="23526730"/>
            <a:ext cx="17608230" cy="14333321"/>
          </a:xfrm>
          <a:prstGeom prst="rect">
            <a:avLst/>
          </a:prstGeom>
          <a:solidFill>
            <a:srgbClr val="DCF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198179" indent="-1198179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Machine Learning (ML) models were trained on 100 iterations/sign of three users and used to predict on 100 iterations/sign of one user to calculate accuracy</a:t>
            </a:r>
          </a:p>
          <a:p>
            <a:pPr marL="1198179" indent="-1198179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Logistic Regression and Support Vector Machines (SVM) perform better than other ML models like Naive Bayes and Decision Tree Learning</a:t>
            </a:r>
          </a:p>
          <a:p>
            <a:pPr marL="1198179" indent="-1198179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More the input data, better the accuracy of the models. SVM converges with fewer iterations and a higher accuracy compared to Decision Tree Learning as seen in the graphs below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227653" y="30979202"/>
            <a:ext cx="12780169" cy="5375324"/>
          </a:xfrm>
          <a:prstGeom prst="rect">
            <a:avLst/>
          </a:prstGeom>
          <a:solidFill>
            <a:srgbClr val="68C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7500" b="1" dirty="0">
                <a:latin typeface="Bookman Old Style" charset="0"/>
                <a:ea typeface="Bookman Old Style" charset="0"/>
                <a:cs typeface="Bookman Old Style" charset="0"/>
              </a:rPr>
              <a:t>Acknowledgements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215677" y="32273243"/>
            <a:ext cx="12780169" cy="5586808"/>
          </a:xfrm>
          <a:prstGeom prst="rect">
            <a:avLst/>
          </a:prstGeom>
          <a:solidFill>
            <a:srgbClr val="DCF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198179" indent="-1198179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Group </a:t>
            </a: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Members: Akshay Budhkar, Eliot Chan, Biraj Kapadia, Amish </a:t>
            </a: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Patel</a:t>
            </a:r>
          </a:p>
          <a:p>
            <a:pPr marL="1198179" indent="-1198179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Consultant: Dana </a:t>
            </a: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Kuli</a:t>
            </a:r>
            <a:r>
              <a:rPr lang="hr-HR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ć</a:t>
            </a:r>
            <a:endParaRPr lang="en-US" sz="3600" dirty="0">
              <a:solidFill>
                <a:srgbClr val="335C81"/>
              </a:solidFill>
              <a:latin typeface="Bookman Old Style" charset="0"/>
              <a:ea typeface="Bookman Old Style" charset="0"/>
              <a:cs typeface="Bookman Old Style" charset="0"/>
            </a:endParaRPr>
          </a:p>
          <a:p>
            <a:pPr marL="1198179" indent="-1198179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Course Coordinator: Dan </a:t>
            </a: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Davison</a:t>
            </a:r>
          </a:p>
          <a:p>
            <a:r>
              <a:rPr lang="en-US" sz="20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[1</a:t>
            </a:r>
            <a:r>
              <a:rPr lang="en-US" sz="20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] "Statistics on deaf Canadians," Canadian Association of the Deaf, 2015. [Online]. Available: http://</a:t>
            </a:r>
            <a:r>
              <a:rPr lang="en-US" sz="2000" dirty="0" err="1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cad.ca</a:t>
            </a:r>
            <a:r>
              <a:rPr lang="en-US" sz="20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/issues-positions/statistics-on-deaf-</a:t>
            </a:r>
            <a:r>
              <a:rPr lang="en-US" sz="2000" dirty="0" err="1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canadians</a:t>
            </a:r>
            <a:r>
              <a:rPr lang="en-US" sz="20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/. </a:t>
            </a:r>
            <a:endParaRPr lang="en-US" sz="2000" dirty="0" smtClean="0">
              <a:solidFill>
                <a:srgbClr val="335C81"/>
              </a:solidFill>
              <a:latin typeface="Bookman Old Style" charset="0"/>
              <a:ea typeface="Bookman Old Style" charset="0"/>
              <a:cs typeface="Bookman Old Style" charset="0"/>
            </a:endParaRPr>
          </a:p>
          <a:p>
            <a:r>
              <a:rPr lang="en-US" sz="20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[</a:t>
            </a:r>
            <a:r>
              <a:rPr lang="en-US" sz="20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2] T. Harrington, "Deaf population of the U.S. - Local and regional deaf populations," Gallaudet University Library Library, 2010. [Online]. Available: http://</a:t>
            </a:r>
            <a:r>
              <a:rPr lang="en-US" sz="2000" dirty="0" err="1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libguides.gallaudet.edu</a:t>
            </a:r>
            <a:r>
              <a:rPr lang="en-US" sz="20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/</a:t>
            </a:r>
            <a:r>
              <a:rPr lang="en-US" sz="2000" dirty="0" err="1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content.php?pid</a:t>
            </a:r>
            <a:r>
              <a:rPr lang="en-US" sz="20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=119476&amp;sid=1029190. </a:t>
            </a:r>
            <a:endParaRPr lang="en-US" sz="2000" dirty="0">
              <a:solidFill>
                <a:srgbClr val="335C81"/>
              </a:solidFill>
              <a:latin typeface="Bookman Old Style" charset="0"/>
              <a:ea typeface="Bookman Old Style" charset="0"/>
              <a:cs typeface="Bookman Old Style" charset="0"/>
            </a:endParaRPr>
          </a:p>
          <a:p>
            <a:r>
              <a:rPr lang="en-US" sz="20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[3] "Plot different SVM classifiers in the iris dataset — </a:t>
            </a:r>
            <a:r>
              <a:rPr lang="en-US" sz="2000" dirty="0" err="1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scikit</a:t>
            </a:r>
            <a:r>
              <a:rPr lang="en-US" sz="20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-learn 0.18.1 documentation", </a:t>
            </a:r>
            <a:r>
              <a:rPr lang="en-US" sz="2000" dirty="0" err="1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Scikit-learn.org</a:t>
            </a:r>
            <a:r>
              <a:rPr lang="en-US" sz="20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, 2017. [Online]. Available: http://</a:t>
            </a:r>
            <a:r>
              <a:rPr lang="en-US" sz="2000" dirty="0" err="1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scikit-learn.org</a:t>
            </a:r>
            <a:r>
              <a:rPr lang="en-US" sz="20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/stable/</a:t>
            </a:r>
            <a:r>
              <a:rPr lang="en-US" sz="2000" dirty="0" err="1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auto_examples</a:t>
            </a:r>
            <a:r>
              <a:rPr lang="en-US" sz="20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/</a:t>
            </a:r>
            <a:r>
              <a:rPr lang="en-US" sz="2000" dirty="0" err="1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svm</a:t>
            </a:r>
            <a:r>
              <a:rPr lang="en-US" sz="20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/</a:t>
            </a:r>
            <a:r>
              <a:rPr lang="en-US" sz="2000" dirty="0" err="1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plot_iris.html</a:t>
            </a:r>
            <a:r>
              <a:rPr lang="en-US" sz="20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.</a:t>
            </a:r>
            <a:endParaRPr lang="en-US" sz="2000" dirty="0">
              <a:solidFill>
                <a:srgbClr val="335C81"/>
              </a:solidFill>
              <a:latin typeface="Bookman Old Style" charset="0"/>
              <a:ea typeface="Bookman Old Style" charset="0"/>
              <a:cs typeface="Bookman Old Style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8321349" y="10399773"/>
            <a:ext cx="8381227" cy="4027472"/>
          </a:xfrm>
          <a:prstGeom prst="rect">
            <a:avLst/>
          </a:prstGeom>
          <a:solidFill>
            <a:srgbClr val="C1C0A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3000" b="1">
                <a:effectLst/>
                <a:ea typeface="Calibri" charset="0"/>
                <a:cs typeface="Times New Roman" charset="0"/>
              </a:rPr>
              <a:t> Gloves</a:t>
            </a:r>
            <a:endParaRPr lang="en-US" sz="3000">
              <a:effectLst/>
              <a:ea typeface="Calibri" charset="0"/>
              <a:cs typeface="Times New Roman" charset="0"/>
            </a:endParaRPr>
          </a:p>
        </p:txBody>
      </p:sp>
      <p:sp>
        <p:nvSpPr>
          <p:cNvPr id="46" name="Text Box 10"/>
          <p:cNvSpPr txBox="1"/>
          <p:nvPr/>
        </p:nvSpPr>
        <p:spPr>
          <a:xfrm>
            <a:off x="18526365" y="12752645"/>
            <a:ext cx="3469547" cy="998588"/>
          </a:xfrm>
          <a:prstGeom prst="rect">
            <a:avLst/>
          </a:prstGeom>
          <a:solidFill>
            <a:srgbClr val="C6ACC9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3000" b="1" dirty="0" smtClean="0">
                <a:effectLst/>
                <a:ea typeface="Calibri" charset="0"/>
                <a:cs typeface="Times New Roman" charset="0"/>
              </a:rPr>
              <a:t>MCU</a:t>
            </a:r>
            <a:endParaRPr lang="en-US" sz="3000" dirty="0">
              <a:effectLst/>
              <a:ea typeface="Calibri" charset="0"/>
              <a:cs typeface="Times New Roman" charset="0"/>
            </a:endParaRPr>
          </a:p>
        </p:txBody>
      </p:sp>
      <p:sp>
        <p:nvSpPr>
          <p:cNvPr id="47" name="Text Box 11"/>
          <p:cNvSpPr txBox="1"/>
          <p:nvPr/>
        </p:nvSpPr>
        <p:spPr>
          <a:xfrm>
            <a:off x="22914700" y="12820697"/>
            <a:ext cx="3600000" cy="936000"/>
          </a:xfrm>
          <a:prstGeom prst="rect">
            <a:avLst/>
          </a:prstGeom>
          <a:solidFill>
            <a:srgbClr val="C6ACC9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3000" b="1" dirty="0">
                <a:effectLst/>
                <a:ea typeface="Calibri" charset="0"/>
                <a:cs typeface="Times New Roman" charset="0"/>
              </a:rPr>
              <a:t>Wireless Module</a:t>
            </a:r>
            <a:endParaRPr lang="en-US" sz="3000" dirty="0">
              <a:effectLst/>
              <a:ea typeface="Calibri" charset="0"/>
              <a:cs typeface="Times New Roman" charset="0"/>
            </a:endParaRPr>
          </a:p>
        </p:txBody>
      </p:sp>
      <p:sp>
        <p:nvSpPr>
          <p:cNvPr id="48" name="Text Box 15"/>
          <p:cNvSpPr txBox="1"/>
          <p:nvPr/>
        </p:nvSpPr>
        <p:spPr>
          <a:xfrm>
            <a:off x="22914700" y="11235408"/>
            <a:ext cx="3600000" cy="936000"/>
          </a:xfrm>
          <a:prstGeom prst="rect">
            <a:avLst/>
          </a:prstGeom>
          <a:solidFill>
            <a:srgbClr val="C6ACC9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3000" b="1" dirty="0" smtClean="0">
                <a:effectLst/>
                <a:ea typeface="Calibri" charset="0"/>
                <a:cs typeface="Times New Roman" charset="0"/>
              </a:rPr>
              <a:t>Power Source</a:t>
            </a:r>
            <a:endParaRPr lang="en-US" sz="3000" dirty="0">
              <a:effectLst/>
              <a:ea typeface="Calibri" charset="0"/>
              <a:cs typeface="Times New Roman" charset="0"/>
            </a:endParaRPr>
          </a:p>
        </p:txBody>
      </p:sp>
      <p:sp>
        <p:nvSpPr>
          <p:cNvPr id="49" name="Text Box 17"/>
          <p:cNvSpPr txBox="1"/>
          <p:nvPr/>
        </p:nvSpPr>
        <p:spPr>
          <a:xfrm>
            <a:off x="18461139" y="11235408"/>
            <a:ext cx="3600000" cy="936000"/>
          </a:xfrm>
          <a:prstGeom prst="rect">
            <a:avLst/>
          </a:prstGeom>
          <a:solidFill>
            <a:srgbClr val="C6ACC9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3000" b="1" dirty="0" smtClean="0">
                <a:ea typeface="Calibri" charset="0"/>
                <a:cs typeface="Times New Roman" charset="0"/>
              </a:rPr>
              <a:t>Sensors</a:t>
            </a:r>
            <a:endParaRPr lang="en-US" sz="3000" dirty="0">
              <a:effectLst/>
              <a:ea typeface="Calibri" charset="0"/>
              <a:cs typeface="Times New Roman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1888209" y="15097592"/>
            <a:ext cx="3897872" cy="5458873"/>
          </a:xfrm>
          <a:prstGeom prst="rect">
            <a:avLst/>
          </a:prstGeom>
          <a:solidFill>
            <a:srgbClr val="C1C0A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3000" b="1" dirty="0" smtClean="0">
                <a:effectLst/>
                <a:ea typeface="Calibri" charset="0"/>
                <a:cs typeface="Times New Roman" charset="0"/>
              </a:rPr>
              <a:t>Android</a:t>
            </a:r>
            <a:endParaRPr lang="en-US" sz="3000" dirty="0">
              <a:effectLst/>
              <a:ea typeface="Calibri" charset="0"/>
              <a:cs typeface="Times New Roman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7548356" y="15712492"/>
            <a:ext cx="5258962" cy="2517140"/>
          </a:xfrm>
          <a:prstGeom prst="rect">
            <a:avLst/>
          </a:prstGeom>
          <a:solidFill>
            <a:srgbClr val="C1C0A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3000" b="1" dirty="0" smtClean="0">
                <a:effectLst/>
                <a:ea typeface="Calibri" charset="0"/>
                <a:cs typeface="Times New Roman" charset="0"/>
              </a:rPr>
              <a:t>Server</a:t>
            </a:r>
            <a:endParaRPr lang="en-US" sz="3000" dirty="0">
              <a:effectLst/>
              <a:ea typeface="Calibri" charset="0"/>
              <a:cs typeface="Times New Roman" charset="0"/>
            </a:endParaRPr>
          </a:p>
        </p:txBody>
      </p:sp>
      <p:sp>
        <p:nvSpPr>
          <p:cNvPr id="55" name="Text Box 3"/>
          <p:cNvSpPr txBox="1"/>
          <p:nvPr/>
        </p:nvSpPr>
        <p:spPr>
          <a:xfrm>
            <a:off x="22411109" y="16591583"/>
            <a:ext cx="2700000" cy="936000"/>
          </a:xfrm>
          <a:prstGeom prst="rect">
            <a:avLst/>
          </a:prstGeom>
          <a:solidFill>
            <a:srgbClr val="C6ACC9"/>
          </a:solidFill>
          <a:ln/>
        </p:spPr>
        <p:style>
          <a:lnRef idx="3">
            <a:schemeClr val="lt1"/>
          </a:lnRef>
          <a:fillRef idx="1001">
            <a:schemeClr val="dk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3000" b="1" dirty="0" smtClean="0">
                <a:effectLst/>
                <a:ea typeface="Calibri" charset="0"/>
                <a:cs typeface="Times New Roman" charset="0"/>
              </a:rPr>
              <a:t>Data Pipeline</a:t>
            </a:r>
            <a:endParaRPr lang="en-US" sz="3000" dirty="0">
              <a:effectLst/>
              <a:ea typeface="Calibri" charset="0"/>
              <a:cs typeface="Times New Roman" charset="0"/>
            </a:endParaRPr>
          </a:p>
        </p:txBody>
      </p:sp>
      <p:sp>
        <p:nvSpPr>
          <p:cNvPr id="56" name="Text Box 4"/>
          <p:cNvSpPr txBox="1"/>
          <p:nvPr/>
        </p:nvSpPr>
        <p:spPr>
          <a:xfrm>
            <a:off x="22414220" y="17709284"/>
            <a:ext cx="2700000" cy="936000"/>
          </a:xfrm>
          <a:prstGeom prst="rect">
            <a:avLst/>
          </a:prstGeom>
          <a:solidFill>
            <a:srgbClr val="C6ACC9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3000" b="1" dirty="0" smtClean="0">
                <a:effectLst/>
                <a:ea typeface="Calibri" charset="0"/>
                <a:cs typeface="Times New Roman" charset="0"/>
              </a:rPr>
              <a:t>UI</a:t>
            </a:r>
            <a:endParaRPr lang="en-US" sz="3000" b="1" dirty="0">
              <a:effectLst/>
              <a:ea typeface="Calibri" charset="0"/>
              <a:cs typeface="Times New Roman" charset="0"/>
            </a:endParaRPr>
          </a:p>
        </p:txBody>
      </p:sp>
      <p:sp>
        <p:nvSpPr>
          <p:cNvPr id="57" name="Text Box 5"/>
          <p:cNvSpPr txBox="1"/>
          <p:nvPr/>
        </p:nvSpPr>
        <p:spPr>
          <a:xfrm>
            <a:off x="22411109" y="18924460"/>
            <a:ext cx="2700000" cy="936000"/>
          </a:xfrm>
          <a:prstGeom prst="rect">
            <a:avLst/>
          </a:prstGeom>
          <a:solidFill>
            <a:srgbClr val="C6ACC9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3000" b="1" dirty="0">
                <a:effectLst/>
                <a:ea typeface="Calibri" charset="0"/>
                <a:cs typeface="Times New Roman" charset="0"/>
              </a:rPr>
              <a:t>Text to </a:t>
            </a:r>
            <a:r>
              <a:rPr lang="en-US" sz="3000" b="1" dirty="0" smtClean="0">
                <a:effectLst/>
                <a:ea typeface="Calibri" charset="0"/>
                <a:cs typeface="Times New Roman" charset="0"/>
              </a:rPr>
              <a:t>Speech</a:t>
            </a:r>
            <a:endParaRPr lang="en-US" sz="3000" dirty="0">
              <a:effectLst/>
              <a:ea typeface="Calibri" charset="0"/>
              <a:cs typeface="Times New Roman" charset="0"/>
            </a:endParaRPr>
          </a:p>
        </p:txBody>
      </p:sp>
      <p:sp>
        <p:nvSpPr>
          <p:cNvPr id="63" name="Text Box 3"/>
          <p:cNvSpPr txBox="1"/>
          <p:nvPr/>
        </p:nvSpPr>
        <p:spPr>
          <a:xfrm>
            <a:off x="27999100" y="16773284"/>
            <a:ext cx="4140000" cy="936000"/>
          </a:xfrm>
          <a:prstGeom prst="rect">
            <a:avLst/>
          </a:prstGeom>
          <a:solidFill>
            <a:srgbClr val="C6ACC9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/>
              <a:t>Prediction </a:t>
            </a:r>
            <a:r>
              <a:rPr lang="en-US" sz="3200" b="1" dirty="0" smtClean="0"/>
              <a:t>Algorithm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2796" y="18394827"/>
            <a:ext cx="2212717" cy="2720554"/>
          </a:xfrm>
          <a:prstGeom prst="rect">
            <a:avLst/>
          </a:prstGeom>
        </p:spPr>
      </p:pic>
      <p:sp>
        <p:nvSpPr>
          <p:cNvPr id="72" name="Down Arrow 71"/>
          <p:cNvSpPr/>
          <p:nvPr/>
        </p:nvSpPr>
        <p:spPr>
          <a:xfrm>
            <a:off x="19202401" y="12222050"/>
            <a:ext cx="179614" cy="3600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Down Arrow 72"/>
          <p:cNvSpPr/>
          <p:nvPr/>
        </p:nvSpPr>
        <p:spPr>
          <a:xfrm>
            <a:off x="20913919" y="12222050"/>
            <a:ext cx="179614" cy="3600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19655001" y="11424930"/>
            <a:ext cx="1146220" cy="1395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75" name="Right Arrow 74"/>
          <p:cNvSpPr/>
          <p:nvPr/>
        </p:nvSpPr>
        <p:spPr>
          <a:xfrm>
            <a:off x="22087176" y="13083295"/>
            <a:ext cx="720000" cy="180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3294" y="15179112"/>
            <a:ext cx="3089737" cy="5492866"/>
          </a:xfrm>
          <a:prstGeom prst="rect">
            <a:avLst/>
          </a:prstGeom>
        </p:spPr>
      </p:pic>
      <p:sp>
        <p:nvSpPr>
          <p:cNvPr id="77" name="Down Arrow 76"/>
          <p:cNvSpPr/>
          <p:nvPr/>
        </p:nvSpPr>
        <p:spPr>
          <a:xfrm>
            <a:off x="24633745" y="13837072"/>
            <a:ext cx="180000" cy="2726802"/>
          </a:xfrm>
          <a:prstGeom prst="down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2322" y="18495765"/>
            <a:ext cx="6711711" cy="5242818"/>
          </a:xfrm>
          <a:prstGeom prst="rect">
            <a:avLst/>
          </a:prstGeom>
        </p:spPr>
      </p:pic>
      <p:sp>
        <p:nvSpPr>
          <p:cNvPr id="95" name="Rectangle 94"/>
          <p:cNvSpPr/>
          <p:nvPr/>
        </p:nvSpPr>
        <p:spPr>
          <a:xfrm>
            <a:off x="35926473" y="29396022"/>
            <a:ext cx="12780169" cy="4953567"/>
          </a:xfrm>
          <a:prstGeom prst="rect">
            <a:avLst/>
          </a:prstGeom>
          <a:solidFill>
            <a:srgbClr val="68C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7500" b="1" dirty="0" smtClean="0">
                <a:latin typeface="Bookman Old Style" charset="0"/>
                <a:ea typeface="Bookman Old Style" charset="0"/>
                <a:cs typeface="Bookman Old Style" charset="0"/>
              </a:rPr>
              <a:t>Features</a:t>
            </a:r>
            <a:endParaRPr lang="en-US" sz="7500" b="1" dirty="0">
              <a:latin typeface="Bookman Old Style" charset="0"/>
              <a:ea typeface="Bookman Old Style" charset="0"/>
              <a:cs typeface="Bookman Old Style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35927318" y="30617652"/>
            <a:ext cx="12780169" cy="7242399"/>
          </a:xfrm>
          <a:prstGeom prst="rect">
            <a:avLst/>
          </a:prstGeom>
          <a:solidFill>
            <a:srgbClr val="DCF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718911" indent="-718911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Supports 15 American Sign Language (ASL) signs</a:t>
            </a:r>
          </a:p>
          <a:p>
            <a:pPr marL="718911" indent="-718911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Supports ~20% of Japanese Sign Language (JSL) symbols</a:t>
            </a:r>
          </a:p>
          <a:p>
            <a:pPr marL="718911" indent="-718911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Theoretical accuracy of over 99%</a:t>
            </a:r>
          </a:p>
          <a:p>
            <a:pPr marL="718911" indent="-718911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Weighs under X grams </a:t>
            </a:r>
          </a:p>
          <a:p>
            <a:pPr marL="718911" indent="-718911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Can run for more than 10 hour on a single charge</a:t>
            </a:r>
          </a:p>
          <a:p>
            <a:pPr marL="718911" indent="-718911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Translation latency less than 500 </a:t>
            </a:r>
            <a:r>
              <a:rPr lang="en-US" sz="3600" dirty="0" err="1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ms</a:t>
            </a:r>
            <a:endParaRPr lang="en-US" sz="3600" dirty="0" smtClean="0">
              <a:solidFill>
                <a:srgbClr val="335C81"/>
              </a:solidFill>
              <a:latin typeface="Bookman Old Style" charset="0"/>
              <a:ea typeface="Bookman Old Style" charset="0"/>
              <a:cs typeface="Bookman Old Style" charset="0"/>
            </a:endParaRPr>
          </a:p>
          <a:p>
            <a:pPr marL="718911" indent="-718911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Bluetooth communication between the gloves and mobile application</a:t>
            </a:r>
          </a:p>
        </p:txBody>
      </p:sp>
      <p:graphicFrame>
        <p:nvGraphicFramePr>
          <p:cNvPr id="98" name="Table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294887"/>
              </p:ext>
            </p:extLst>
          </p:nvPr>
        </p:nvGraphicFramePr>
        <p:xfrm>
          <a:off x="19245108" y="29734087"/>
          <a:ext cx="12337189" cy="19181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91291"/>
                <a:gridCol w="3308547"/>
                <a:gridCol w="5137351"/>
              </a:tblGrid>
              <a:tr h="639380">
                <a:tc>
                  <a:txBody>
                    <a:bodyPr/>
                    <a:lstStyle/>
                    <a:p>
                      <a:r>
                        <a:rPr lang="en-US" sz="30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Model</a:t>
                      </a:r>
                      <a:r>
                        <a:rPr lang="en-US" sz="3000" b="0" baseline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 Name</a:t>
                      </a:r>
                      <a:endParaRPr lang="en-US" sz="30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>
                    <a:solidFill>
                      <a:srgbClr val="68C5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ASL (15 Signs)</a:t>
                      </a:r>
                      <a:endParaRPr lang="en-US" sz="30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>
                    <a:solidFill>
                      <a:srgbClr val="68C5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JSL</a:t>
                      </a:r>
                      <a:r>
                        <a:rPr lang="en-US" sz="3000" b="0" baseline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 (20% of the symbols)</a:t>
                      </a:r>
                      <a:endParaRPr lang="en-US" sz="30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>
                    <a:solidFill>
                      <a:srgbClr val="68C5DB"/>
                    </a:solidFill>
                  </a:tcPr>
                </a:tc>
              </a:tr>
              <a:tr h="639380">
                <a:tc>
                  <a:txBody>
                    <a:bodyPr/>
                    <a:lstStyle/>
                    <a:p>
                      <a:r>
                        <a:rPr lang="en-US" sz="30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SVM</a:t>
                      </a:r>
                      <a:endParaRPr lang="en-US" sz="30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>
                    <a:solidFill>
                      <a:srgbClr val="68C5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96.3%</a:t>
                      </a:r>
                      <a:endParaRPr lang="en-US" sz="30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>
                    <a:solidFill>
                      <a:srgbClr val="68C5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100%</a:t>
                      </a:r>
                      <a:endParaRPr lang="en-US" sz="30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>
                    <a:solidFill>
                      <a:srgbClr val="68C5DB"/>
                    </a:solidFill>
                  </a:tcPr>
                </a:tc>
              </a:tr>
              <a:tr h="639380">
                <a:tc>
                  <a:txBody>
                    <a:bodyPr/>
                    <a:lstStyle/>
                    <a:p>
                      <a:r>
                        <a:rPr lang="en-US" sz="30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Logistic</a:t>
                      </a:r>
                      <a:r>
                        <a:rPr lang="en-US" sz="3000" b="0" baseline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 Regression</a:t>
                      </a:r>
                      <a:endParaRPr lang="en-US" sz="30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>
                    <a:solidFill>
                      <a:srgbClr val="68C5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99.6%</a:t>
                      </a:r>
                      <a:endParaRPr lang="en-US" sz="30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>
                    <a:solidFill>
                      <a:srgbClr val="68C5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100%</a:t>
                      </a:r>
                      <a:endParaRPr lang="en-US" sz="30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>
                    <a:solidFill>
                      <a:srgbClr val="68C5DB"/>
                    </a:solidFill>
                  </a:tcPr>
                </a:tc>
              </a:tr>
            </a:tbl>
          </a:graphicData>
        </a:graphic>
      </p:graphicFrame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6"/>
          <a:srcRect l="3522" t="4551" r="6640"/>
          <a:stretch/>
        </p:blipFill>
        <p:spPr>
          <a:xfrm>
            <a:off x="26246075" y="32236399"/>
            <a:ext cx="6066861" cy="4834403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 rotWithShape="1">
          <a:blip r:embed="rId7"/>
          <a:srcRect l="2926" t="4566" r="6050"/>
          <a:stretch/>
        </p:blipFill>
        <p:spPr>
          <a:xfrm>
            <a:off x="18300506" y="32236399"/>
            <a:ext cx="6194788" cy="4871246"/>
          </a:xfrm>
          <a:prstGeom prst="rect">
            <a:avLst/>
          </a:prstGeom>
        </p:spPr>
      </p:pic>
      <p:sp>
        <p:nvSpPr>
          <p:cNvPr id="102" name="Left-Right Arrow 101"/>
          <p:cNvSpPr/>
          <p:nvPr/>
        </p:nvSpPr>
        <p:spPr>
          <a:xfrm>
            <a:off x="25175185" y="17062318"/>
            <a:ext cx="2701000" cy="18000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498572" y="18166786"/>
            <a:ext cx="41557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transformation can be imagined for </a:t>
            </a:r>
            <a:r>
              <a:rPr lang="en-US" sz="3600" i="1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n</a:t>
            </a: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 points</a:t>
            </a:r>
          </a:p>
          <a:p>
            <a:r>
              <a:rPr lang="en-US" sz="3600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representing </a:t>
            </a:r>
            <a:r>
              <a:rPr lang="en-US" sz="3600" i="1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n</a:t>
            </a:r>
            <a:r>
              <a:rPr lang="en-US" sz="3600" i="1" dirty="0" smtClean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 </a:t>
            </a:r>
            <a: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  <a:t>signs in a higher dimension</a:t>
            </a:r>
            <a:br>
              <a:rPr lang="en-US" sz="3600" dirty="0">
                <a:solidFill>
                  <a:srgbClr val="335C81"/>
                </a:solidFill>
                <a:latin typeface="Bookman Old Style" charset="0"/>
                <a:ea typeface="Bookman Old Style" charset="0"/>
                <a:cs typeface="Bookman Old Style" charset="0"/>
              </a:rPr>
            </a:br>
            <a:endParaRPr lang="en-US" sz="3600" dirty="0">
              <a:solidFill>
                <a:srgbClr val="335C8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20817" y="9671136"/>
            <a:ext cx="3807857" cy="568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8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678</TotalTime>
  <Words>591</Words>
  <Application>Microsoft Macintosh PowerPoint</Application>
  <PresentationFormat>Custom</PresentationFormat>
  <Paragraphs>67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Bookman Old Style</vt:lpstr>
      <vt:lpstr>Calibri</vt:lpstr>
      <vt:lpstr>Calibri Light</vt:lpstr>
      <vt:lpstr>Garamond</vt:lpstr>
      <vt:lpstr>Helvetica</vt:lpstr>
      <vt:lpstr>Mangal</vt:lpstr>
      <vt:lpstr>Times New Roman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Biraj K</dc:creator>
  <cp:lastModifiedBy>Biraj K</cp:lastModifiedBy>
  <cp:revision>49</cp:revision>
  <cp:lastPrinted>2017-03-14T03:33:16Z</cp:lastPrinted>
  <dcterms:created xsi:type="dcterms:W3CDTF">2017-03-09T23:11:00Z</dcterms:created>
  <dcterms:modified xsi:type="dcterms:W3CDTF">2017-03-14T03:36:23Z</dcterms:modified>
</cp:coreProperties>
</file>